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stentpedagoga.cz/" TargetMode="External"/><Relationship Id="rId2" Type="http://schemas.openxmlformats.org/officeDocument/2006/relationships/hyperlink" Target="mailto:zbynek.nemec@novaskolaops.cz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stentpedagoga.cz/asistence-ve-vzdelavani-zaku-se-socialnim-vzdelavani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stentpedagoga.cz/asistence-ve-vzdelavani-zaku-se-socialnim-vzdelavani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stentpedagoga.cz/asistence-ve-vzdelavani-zaku-se-socialnim-vzdelavani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stentpedagoga.cz/asistence-ve-vzdelavani-zaku-se-socialnim-vzdelavani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8521" y="701224"/>
            <a:ext cx="10318418" cy="439498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cs-CZ" sz="2800" dirty="0" smtClean="0"/>
              <a:t>Nejčastější chyby </a:t>
            </a:r>
            <a:br>
              <a:rPr lang="cs-CZ" sz="2800" dirty="0" smtClean="0"/>
            </a:br>
            <a:r>
              <a:rPr lang="cs-CZ" sz="2800" dirty="0" smtClean="0"/>
              <a:t>v</a:t>
            </a:r>
            <a:r>
              <a:rPr lang="cs-CZ" sz="2800" dirty="0"/>
              <a:t> profesi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asistentů pedagoga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5044" y="3928724"/>
            <a:ext cx="8045373" cy="742279"/>
          </a:xfrm>
        </p:spPr>
        <p:txBody>
          <a:bodyPr>
            <a:normAutofit/>
          </a:bodyPr>
          <a:lstStyle/>
          <a:p>
            <a:r>
              <a:rPr lang="cs-CZ" sz="1600" dirty="0" smtClean="0"/>
              <a:t>PhDr</a:t>
            </a:r>
            <a:r>
              <a:rPr lang="cs-CZ" sz="1600" dirty="0"/>
              <a:t>. Zbyněk Němec, Ph.D., </a:t>
            </a:r>
            <a:endParaRPr lang="cs-CZ" sz="1600" dirty="0" smtClean="0"/>
          </a:p>
          <a:p>
            <a:r>
              <a:rPr lang="cs-CZ" sz="1600" dirty="0" smtClean="0"/>
              <a:t>Nová </a:t>
            </a:r>
            <a:r>
              <a:rPr lang="cs-CZ" sz="1600" dirty="0"/>
              <a:t>škola </a:t>
            </a:r>
            <a:r>
              <a:rPr lang="cs-CZ" sz="1600" dirty="0" smtClean="0"/>
              <a:t>o.p.s</a:t>
            </a:r>
            <a:r>
              <a:rPr lang="cs-CZ" sz="1600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65382" y="5996226"/>
            <a:ext cx="10501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Šance na úspěch: systematická podpora žáků se sociálním znevýhodněním ve vzdělání (CZ.02.3.61./0.0/0.0/15_007/0000226)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Tento projekt je spolufinancován Evropským sociálním fondem a státním rozpočtem České republiky.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64" y="0"/>
            <a:ext cx="3666836" cy="76743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8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dirty="0" smtClean="0">
              <a:hlinkClick r:id="rId2"/>
            </a:endParaRPr>
          </a:p>
          <a:p>
            <a:pPr marL="0" indent="0" algn="ctr">
              <a:buNone/>
            </a:pPr>
            <a:r>
              <a:rPr lang="cs-CZ" sz="2000" dirty="0" smtClean="0">
                <a:hlinkClick r:id="rId2"/>
              </a:rPr>
              <a:t>zbynek.nemec@novaskolaops.cz</a:t>
            </a: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>
                <a:hlinkClick r:id="rId3"/>
              </a:rPr>
              <a:t>www.asistentpedagoga.cz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37885" y="683491"/>
            <a:ext cx="3092115" cy="5222009"/>
          </a:xfrm>
        </p:spPr>
        <p:txBody>
          <a:bodyPr/>
          <a:lstStyle/>
          <a:p>
            <a:endParaRPr lang="cs-CZ" sz="4800" dirty="0" smtClean="0"/>
          </a:p>
          <a:p>
            <a:endParaRPr lang="cs-CZ" sz="4800" dirty="0" smtClean="0"/>
          </a:p>
          <a:p>
            <a:endParaRPr lang="cs-CZ" sz="4800" dirty="0"/>
          </a:p>
          <a:p>
            <a:r>
              <a:rPr lang="cs-CZ" sz="4800" dirty="0" smtClean="0"/>
              <a:t>Děkuji za pozornost!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5777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Základní závazné </a:t>
            </a:r>
            <a:r>
              <a:rPr lang="cs-CZ" sz="4400" dirty="0" smtClean="0"/>
              <a:t>dokumenty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9533" y="1750292"/>
            <a:ext cx="6100467" cy="3593591"/>
          </a:xfrm>
        </p:spPr>
        <p:txBody>
          <a:bodyPr/>
          <a:lstStyle/>
          <a:p>
            <a:pPr algn="r"/>
            <a:r>
              <a:rPr lang="cs-CZ" dirty="0" smtClean="0"/>
              <a:t>Školský </a:t>
            </a:r>
            <a:r>
              <a:rPr lang="cs-CZ" dirty="0"/>
              <a:t>zákon (zákon č. 561/2004 Sb., ve znění pozdějších novelizací)</a:t>
            </a:r>
          </a:p>
          <a:p>
            <a:pPr algn="r"/>
            <a:r>
              <a:rPr lang="cs-CZ" dirty="0"/>
              <a:t>Zákon o pedagogických pracovnících (zákon č. 563/2004 Sb., ve znění pozdějších novelizací)</a:t>
            </a:r>
          </a:p>
          <a:p>
            <a:pPr algn="r"/>
            <a:r>
              <a:rPr lang="cs-CZ" dirty="0"/>
              <a:t>Vyhláška o vzdělávání žáků se speciálními vzdělávacími potřebami a žáků nadaných (č. 27/2016 Sb.)</a:t>
            </a:r>
          </a:p>
          <a:p>
            <a:pPr algn="r"/>
            <a:r>
              <a:rPr lang="cs-CZ" dirty="0"/>
              <a:t>Pracovní smlouva – náplň práce  </a:t>
            </a:r>
          </a:p>
          <a:p>
            <a:endParaRPr lang="cs-CZ" dirty="0"/>
          </a:p>
        </p:txBody>
      </p:sp>
      <p:pic>
        <p:nvPicPr>
          <p:cNvPr id="4" name="Picture 2" descr="obr1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3206" b="6529"/>
          <a:stretch/>
        </p:blipFill>
        <p:spPr bwMode="auto">
          <a:xfrm>
            <a:off x="1126836" y="2900220"/>
            <a:ext cx="4036291" cy="264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26836" y="5540222"/>
            <a:ext cx="288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hlinkClick r:id="rId3"/>
              </a:rPr>
              <a:t>http</a:t>
            </a:r>
            <a:r>
              <a:rPr lang="cs-CZ" sz="800" dirty="0">
                <a:hlinkClick r:id="rId3"/>
              </a:rPr>
              <a:t>://www.asistentpedagoga.cz/asistence-ve-vzdelavani-zaku-se-socialnim-vzdelavanim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7220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Chyby/nedostatky na straně asistentů pedagoga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1.) </a:t>
            </a:r>
            <a:r>
              <a:rPr lang="cs-CZ" b="1" dirty="0" smtClean="0"/>
              <a:t>Asistent </a:t>
            </a:r>
            <a:r>
              <a:rPr lang="cs-CZ" b="1" dirty="0"/>
              <a:t>nerespektuje autoritu učitele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Vyhláška č. 27/2016 Sb., §5: 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/>
              <a:t>(2) Asistent pedagoga pracuje podle potřeby se žákem nebo s ostatními žáky třídy, oddělení nebo studijní skupiny </a:t>
            </a:r>
            <a:r>
              <a:rPr lang="cs-CZ" b="1" i="1" dirty="0"/>
              <a:t>podle pokynů</a:t>
            </a:r>
            <a:r>
              <a:rPr lang="cs-CZ" i="1" dirty="0"/>
              <a:t> jiného pedagogického pracovníka a ve spolupráci s ním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" name="Picture 2" descr="obr13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5" b="-473"/>
          <a:stretch/>
        </p:blipFill>
        <p:spPr bwMode="auto">
          <a:xfrm>
            <a:off x="7193578" y="1626825"/>
            <a:ext cx="3492895" cy="259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92618" y="4221018"/>
            <a:ext cx="288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hlinkClick r:id="rId3"/>
              </a:rPr>
              <a:t>http</a:t>
            </a:r>
            <a:r>
              <a:rPr lang="cs-CZ" sz="800" dirty="0">
                <a:hlinkClick r:id="rId3"/>
              </a:rPr>
              <a:t>://www.asistentpedagoga.cz/asistence-ve-vzdelavani-zaku-se-socialnim-vzdelavanim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0786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Chyby/nedostatky na straně asistentů pedagoga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 smtClean="0"/>
              <a:t>2) </a:t>
            </a:r>
            <a:r>
              <a:rPr lang="cs-CZ" b="1" dirty="0" smtClean="0"/>
              <a:t>Asistent </a:t>
            </a:r>
            <a:r>
              <a:rPr lang="cs-CZ" b="1" dirty="0"/>
              <a:t>postupuje v práci příliš horlivě</a:t>
            </a:r>
            <a:r>
              <a:rPr lang="cs-CZ" dirty="0"/>
              <a:t>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Smyslem práce asistenta je podpořit maximální možný rozvoj schopností a dovedností žáka… to se ale nedaří, pokud asistent dělá práci za žáka.  </a:t>
            </a:r>
            <a:endParaRPr lang="cs-CZ" dirty="0" smtClean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 algn="r">
              <a:buNone/>
            </a:pPr>
            <a:r>
              <a:rPr lang="cs-CZ" dirty="0" smtClean="0"/>
              <a:t>3) </a:t>
            </a:r>
            <a:r>
              <a:rPr lang="cs-CZ" b="1" dirty="0" smtClean="0"/>
              <a:t>Asistent </a:t>
            </a:r>
            <a:r>
              <a:rPr lang="cs-CZ" b="1" dirty="0"/>
              <a:t>je v práci příliš pasivní</a:t>
            </a:r>
          </a:p>
          <a:p>
            <a:pPr marL="0" indent="0" algn="r">
              <a:buNone/>
            </a:pPr>
            <a:r>
              <a:rPr lang="cs-CZ" dirty="0" smtClean="0">
                <a:sym typeface="Wingdings" panose="05000000000000000000" pitchFamily="2" charset="2"/>
              </a:rPr>
              <a:t> Pozice asistenta pedagoga patří mezi pomáhající profese, které vyžadují osobní zájem a aktivní přístup pracovníka.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2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Chyby/nedostatky na straně učitelů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 smtClean="0"/>
              <a:t>4) </a:t>
            </a:r>
            <a:r>
              <a:rPr lang="cs-CZ" b="1" dirty="0" smtClean="0"/>
              <a:t>Učitel </a:t>
            </a:r>
            <a:r>
              <a:rPr lang="cs-CZ" b="1" dirty="0"/>
              <a:t>zadává asistentovi příliš náročné úkoly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Činnosti, které by asistenti pedagoga dělat neměli: </a:t>
            </a:r>
          </a:p>
          <a:p>
            <a:r>
              <a:rPr lang="cs-CZ" dirty="0" smtClean="0"/>
              <a:t>Plánování (obsahů/metod/forem) výuky</a:t>
            </a:r>
          </a:p>
          <a:p>
            <a:r>
              <a:rPr lang="cs-CZ" dirty="0" smtClean="0"/>
              <a:t>Výklad nové látky</a:t>
            </a:r>
          </a:p>
          <a:p>
            <a:r>
              <a:rPr lang="cs-CZ" dirty="0" smtClean="0"/>
              <a:t>Hodnocení – klasifikaci žáka</a:t>
            </a:r>
          </a:p>
          <a:p>
            <a:r>
              <a:rPr lang="cs-CZ" dirty="0" smtClean="0"/>
              <a:t>Zpracování IVP, PLPP</a:t>
            </a:r>
          </a:p>
          <a:p>
            <a:r>
              <a:rPr lang="cs-CZ" dirty="0" smtClean="0"/>
              <a:t>Řízení komunikace s rodiči</a:t>
            </a:r>
            <a:endParaRPr lang="cs-CZ" dirty="0"/>
          </a:p>
        </p:txBody>
      </p:sp>
      <p:pic>
        <p:nvPicPr>
          <p:cNvPr id="4" name="Picture 2" descr="obr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5" y="3249468"/>
            <a:ext cx="3586268" cy="237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84377" y="5710315"/>
            <a:ext cx="288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hlinkClick r:id="rId3"/>
              </a:rPr>
              <a:t>http</a:t>
            </a:r>
            <a:r>
              <a:rPr lang="cs-CZ" sz="800" dirty="0">
                <a:hlinkClick r:id="rId3"/>
              </a:rPr>
              <a:t>://www.asistentpedagoga.cz/asistence-ve-vzdelavani-zaku-se-socialnim-vzdelavanim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3335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Chyby/nedostatky na straně učitelů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/>
              <a:t>5) </a:t>
            </a:r>
            <a:r>
              <a:rPr lang="cs-CZ" b="1" dirty="0" smtClean="0"/>
              <a:t>Učitel </a:t>
            </a:r>
            <a:r>
              <a:rPr lang="cs-CZ" b="1" dirty="0"/>
              <a:t>vnímá asistenta pedagoga v roli osobního asistenta žáka se speciálními potřebami </a:t>
            </a:r>
          </a:p>
          <a:p>
            <a:r>
              <a:rPr lang="cs-CZ" dirty="0" smtClean="0"/>
              <a:t>Vyhláška č. 27/2016 Sb., §5: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smtClean="0"/>
              <a:t>(</a:t>
            </a:r>
            <a:r>
              <a:rPr lang="cs-CZ" i="1" dirty="0"/>
              <a:t>1) Asistent pedagoga </a:t>
            </a:r>
            <a:r>
              <a:rPr lang="cs-CZ" b="1" i="1" dirty="0"/>
              <a:t>poskytuje podporu jinému pedagogickému pracovníkovi </a:t>
            </a:r>
            <a:r>
              <a:rPr lang="cs-CZ" i="1" dirty="0"/>
              <a:t>při vzdělávání žáka či žáků se speciálními vzdělávacími potřebami </a:t>
            </a:r>
            <a:r>
              <a:rPr lang="cs-CZ" i="1" dirty="0" smtClean="0"/>
              <a:t>…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(2) Asistent pedagoga pracuje podle potřeby se žákem </a:t>
            </a:r>
            <a:r>
              <a:rPr lang="cs-CZ" b="1" i="1" dirty="0"/>
              <a:t>nebo s ostatními žáky třídy</a:t>
            </a:r>
            <a:r>
              <a:rPr lang="cs-CZ" i="1" dirty="0"/>
              <a:t>, oddělení nebo studijní skupiny podle pokynů jiného pedagogického pracovníka a ve spolupráci s ním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Chyby/nedostatky na straně učitelů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958109"/>
            <a:ext cx="10178322" cy="4405746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 </a:t>
            </a:r>
          </a:p>
          <a:p>
            <a:pPr lvl="0">
              <a:buFont typeface="Wingdings" panose="05000000000000000000" pitchFamily="2" charset="2"/>
              <a:buChar char="à"/>
            </a:pPr>
            <a:endParaRPr lang="cs-CZ" dirty="0" smtClean="0"/>
          </a:p>
          <a:p>
            <a:pPr lvl="0">
              <a:buFont typeface="Wingdings" panose="05000000000000000000" pitchFamily="2" charset="2"/>
              <a:buChar char="à"/>
            </a:pPr>
            <a:endParaRPr lang="cs-CZ" dirty="0"/>
          </a:p>
          <a:p>
            <a:pPr lvl="0">
              <a:buFont typeface="Wingdings" panose="05000000000000000000" pitchFamily="2" charset="2"/>
              <a:buChar char="à"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lvl="0">
              <a:buFont typeface="Wingdings" panose="05000000000000000000" pitchFamily="2" charset="2"/>
              <a:buChar char="à"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7) </a:t>
            </a:r>
            <a:r>
              <a:rPr lang="cs-CZ" b="1" dirty="0" smtClean="0"/>
              <a:t>Učitel </a:t>
            </a:r>
            <a:r>
              <a:rPr lang="cs-CZ" b="1" dirty="0"/>
              <a:t>nezajišťuje při práci asistentovi dostatečné vedení  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Úkolem učitele (zejména v prvních měsících práce asistenta) je zadávat asistentovi konkrétní a jasné instrukce k výkonu práce. </a:t>
            </a:r>
            <a:endParaRPr lang="cs-CZ" dirty="0"/>
          </a:p>
        </p:txBody>
      </p:sp>
      <p:pic>
        <p:nvPicPr>
          <p:cNvPr id="4" name="Picture 3" descr="obr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53" y="1551709"/>
            <a:ext cx="3421628" cy="2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1418" y="1699491"/>
            <a:ext cx="5948218" cy="153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ts val="700"/>
              </a:spcBef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6)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Učitel svěří žáka se speciálními potřebami (téměř) výhradně do péče asistenta</a:t>
            </a:r>
          </a:p>
          <a:p>
            <a:pPr lvl="0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à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Za výuku a výsledky vzdělávání u všech (!) žáků je zodpovědný v první řadě učitel.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317490" y="3907447"/>
            <a:ext cx="288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hlinkClick r:id="rId3"/>
              </a:rPr>
              <a:t>http</a:t>
            </a:r>
            <a:r>
              <a:rPr lang="cs-CZ" sz="800" dirty="0">
                <a:hlinkClick r:id="rId3"/>
              </a:rPr>
              <a:t>://www.asistentpedagoga.cz/asistence-ve-vzdelavani-zaku-se-socialnim-vzdelavanim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727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Chyby/ nedostatky na straně ředitelů (instituce školy)</a:t>
            </a:r>
            <a:r>
              <a:rPr lang="cs-CZ" sz="4400" dirty="0" smtClean="0"/>
              <a:t>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 smtClean="0"/>
              <a:t>8) </a:t>
            </a:r>
            <a:r>
              <a:rPr lang="cs-CZ" b="1" dirty="0" smtClean="0"/>
              <a:t>Využívání </a:t>
            </a:r>
            <a:r>
              <a:rPr lang="cs-CZ" b="1" dirty="0"/>
              <a:t>asistenta na práce neodpovídající charakteru podpůrných </a:t>
            </a:r>
            <a:r>
              <a:rPr lang="cs-CZ" b="1" dirty="0" smtClean="0"/>
              <a:t>opatření</a:t>
            </a:r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Školský zákon (č. 561/2004 Sb.), §16:  Asistent pedagoga patří mezi podpůrná opatření ve vzdělávání žáků se speciálními vzdělávacími potřebami. </a:t>
            </a:r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Až na výjimečné situace by tak práce asistenta pedagoga měla směřovat k podpoře žáka buď přímo (asistent pracuje přímo s žákem) nebo nepřímo (asistent pomáhá učiteli tak, aby sám učitel měl na žáka více času).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6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Chyby/ nedostatky na straně ředitelů (instituce školy)</a:t>
            </a:r>
            <a:r>
              <a:rPr lang="cs-CZ" sz="4400" dirty="0" smtClean="0"/>
              <a:t>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 smtClean="0"/>
              <a:t>9) </a:t>
            </a:r>
            <a:r>
              <a:rPr lang="cs-CZ" b="1" dirty="0" smtClean="0"/>
              <a:t>Nedostatek </a:t>
            </a:r>
            <a:r>
              <a:rPr lang="cs-CZ" b="1" dirty="0"/>
              <a:t>podpory dalšího vzdělávání asistentů </a:t>
            </a:r>
            <a:r>
              <a:rPr lang="cs-CZ" b="1" dirty="0" smtClean="0"/>
              <a:t>pedagoga</a:t>
            </a:r>
          </a:p>
          <a:p>
            <a:pPr marL="0" lvl="0" indent="0">
              <a:buNone/>
            </a:pPr>
            <a:r>
              <a:rPr lang="cs-CZ" dirty="0" smtClean="0"/>
              <a:t>Zákon o pedagogických pracovnících (č. 563/2004 Sb.), §24: Ředitel může asistentovi pedagoga přidělit pro další vzdělávání až 12 dnů studijního volna ročně. </a:t>
            </a:r>
          </a:p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10) </a:t>
            </a:r>
            <a:r>
              <a:rPr lang="cs-CZ" b="1" dirty="0" smtClean="0"/>
              <a:t>Nedostatečné </a:t>
            </a:r>
            <a:r>
              <a:rPr lang="cs-CZ" b="1" dirty="0"/>
              <a:t>vymezení prostoru pro konzultace a přípravy v náplni práce </a:t>
            </a:r>
            <a:r>
              <a:rPr lang="cs-CZ" b="1" dirty="0" smtClean="0"/>
              <a:t>asistenta</a:t>
            </a:r>
          </a:p>
          <a:p>
            <a:pPr marL="0" lvl="0" indent="0">
              <a:buNone/>
            </a:pPr>
            <a:r>
              <a:rPr lang="cs-CZ" dirty="0" smtClean="0"/>
              <a:t>Vyhláška č. 27/2016 Sb., příloha 1: Rozsah nepřímé pedagogické činnosti asistentů pedagoga je nastaven na 10% z úvazku asistenta pedagoga – zde by měl být obsažen i prostor pro konzultace a přípravy.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87</TotalTime>
  <Words>410</Words>
  <Application>Microsoft Office PowerPoint</Application>
  <PresentationFormat>Širokoúhlá obrazovka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Impact</vt:lpstr>
      <vt:lpstr>Wingdings</vt:lpstr>
      <vt:lpstr>Badge</vt:lpstr>
      <vt:lpstr>Nejčastější chyby  v profesi  asistentů pedagoga</vt:lpstr>
      <vt:lpstr>Základní závazné dokumenty</vt:lpstr>
      <vt:lpstr>Chyby/nedostatky na straně asistentů pedagoga</vt:lpstr>
      <vt:lpstr>Chyby/nedostatky na straně asistentů pedagoga</vt:lpstr>
      <vt:lpstr>Chyby/nedostatky na straně učitelů </vt:lpstr>
      <vt:lpstr>Chyby/nedostatky na straně učitelů </vt:lpstr>
      <vt:lpstr>Chyby/nedostatky na straně učitelů </vt:lpstr>
      <vt:lpstr>Chyby/ nedostatky na straně ředitelů (instituce školy) </vt:lpstr>
      <vt:lpstr>Chyby/ nedostatky na straně ředitelů (instituce školy)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Nejčastější chyby  v profesi  asistentů pedagoga</dc:title>
  <dc:creator>nemeczb@gmail.com</dc:creator>
  <cp:lastModifiedBy>nemeczb@gmail.com</cp:lastModifiedBy>
  <cp:revision>7</cp:revision>
  <dcterms:created xsi:type="dcterms:W3CDTF">2019-05-16T13:29:40Z</dcterms:created>
  <dcterms:modified xsi:type="dcterms:W3CDTF">2019-05-16T14:56:47Z</dcterms:modified>
</cp:coreProperties>
</file>